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pPr/>
              <a:t>16.10.2016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44FD3C-1139-441B-A16C-75EB599F6738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pPr/>
              <a:t>16.10.2016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pPr/>
              <a:t>16.10.2016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pPr/>
              <a:t>16.10.2016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pPr/>
              <a:t>16.10.2016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44FD3C-1139-441B-A16C-75EB599F673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pPr/>
              <a:t>16.10.2016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pPr/>
              <a:t>16.10.2016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pPr/>
              <a:t>16.10.2016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pPr/>
              <a:t>16.10.2016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pPr/>
              <a:t>16.10.2016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pPr/>
              <a:t>16.10.2016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44FD3C-1139-441B-A16C-75EB599F6738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FD6BE7-14A0-4CFE-96EB-AE3048AA437C}" type="datetimeFigureOut">
              <a:rPr lang="fr-CH" smtClean="0"/>
              <a:pPr/>
              <a:t>16.10.2016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44FD3C-1139-441B-A16C-75EB599F673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4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Les pronoms possessifs</a:t>
            </a:r>
            <a:endParaRPr lang="fr-C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634082"/>
          </a:xfrm>
        </p:spPr>
        <p:txBody>
          <a:bodyPr>
            <a:normAutofit fontScale="90000"/>
          </a:bodyPr>
          <a:lstStyle/>
          <a:p>
            <a:r>
              <a:rPr lang="fr-CH" sz="2800" b="1" i="1" dirty="0" smtClean="0"/>
              <a:t>Lisez le texte et expliquer la signification du mot en gras.</a:t>
            </a:r>
            <a:endParaRPr lang="fr-CH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2400" dirty="0" smtClean="0"/>
              <a:t>     </a:t>
            </a:r>
          </a:p>
          <a:p>
            <a:pPr>
              <a:buNone/>
            </a:pPr>
            <a:r>
              <a:rPr lang="fr-CH" sz="2400" dirty="0" smtClean="0"/>
              <a:t>     </a:t>
            </a:r>
          </a:p>
          <a:p>
            <a:pPr>
              <a:buNone/>
            </a:pPr>
            <a:r>
              <a:rPr lang="fr-CH" sz="2400" dirty="0" smtClean="0"/>
              <a:t> </a:t>
            </a:r>
            <a:r>
              <a:rPr lang="fr-CH" sz="2400" dirty="0" smtClean="0"/>
              <a:t>    Mais, quelques secondes plus tard, elle dit d’un ton neutre, </a:t>
            </a:r>
          </a:p>
          <a:p>
            <a:pPr>
              <a:buNone/>
            </a:pPr>
            <a:r>
              <a:rPr lang="fr-CH" sz="2400" dirty="0" smtClean="0"/>
              <a:t>avec une sorte d’assurance tranquille :  « Il est sept heures </a:t>
            </a:r>
          </a:p>
          <a:p>
            <a:pPr>
              <a:buNone/>
            </a:pPr>
            <a:r>
              <a:rPr lang="fr-CH" sz="2400" dirty="0" smtClean="0"/>
              <a:t>cinq. Vous allez être en retard. » Elle n’a même pas consulté sa </a:t>
            </a:r>
          </a:p>
          <a:p>
            <a:pPr>
              <a:buNone/>
            </a:pPr>
            <a:r>
              <a:rPr lang="fr-CH" sz="2400" dirty="0" smtClean="0"/>
              <a:t>montre. Je regarde </a:t>
            </a:r>
            <a:r>
              <a:rPr lang="fr-CH" sz="2400" b="1" i="1" dirty="0" smtClean="0"/>
              <a:t>la mienne </a:t>
            </a:r>
            <a:r>
              <a:rPr lang="fr-CH" sz="2400" dirty="0" smtClean="0"/>
              <a:t>machinalement. Il est en effet </a:t>
            </a:r>
          </a:p>
          <a:p>
            <a:pPr>
              <a:buNone/>
            </a:pPr>
            <a:r>
              <a:rPr lang="fr-CH" sz="2400" dirty="0" smtClean="0"/>
              <a:t>sept heures cinq. Et j’ai rendez-vous à sept heures et quart à la </a:t>
            </a:r>
          </a:p>
          <a:p>
            <a:pPr>
              <a:buNone/>
            </a:pPr>
            <a:r>
              <a:rPr lang="fr-CH" sz="2400" dirty="0" smtClean="0"/>
              <a:t>gare du Nord.</a:t>
            </a:r>
          </a:p>
          <a:p>
            <a:pPr algn="r">
              <a:buNone/>
            </a:pPr>
            <a:r>
              <a:rPr lang="fr-CH" sz="2000" dirty="0" smtClean="0"/>
              <a:t>Alain Robbe-Grillet. </a:t>
            </a:r>
            <a:r>
              <a:rPr lang="fr-CH" sz="2000" i="1" dirty="0" smtClean="0"/>
              <a:t>Rendez-vous</a:t>
            </a:r>
            <a:endParaRPr lang="fr-CH" sz="20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CH" sz="2800" b="1" i="1" dirty="0" smtClean="0">
                <a:latin typeface="+mn-lt"/>
              </a:rPr>
              <a:t>Observez les exemples.</a:t>
            </a:r>
            <a:r>
              <a:rPr lang="fr-CH" sz="2800" b="1" dirty="0" smtClean="0">
                <a:latin typeface="Lucida Sans Unicode" pitchFamily="34" charset="0"/>
              </a:rPr>
              <a:t/>
            </a:r>
            <a:br>
              <a:rPr lang="fr-CH" sz="2800" b="1" dirty="0" smtClean="0">
                <a:latin typeface="Lucida Sans Unicode" pitchFamily="34" charset="0"/>
              </a:rPr>
            </a:br>
            <a:endParaRPr lang="fr-CH" sz="28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79388" y="620713"/>
            <a:ext cx="8785225" cy="590391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CH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H" sz="2400" i="1" dirty="0" smtClean="0"/>
              <a:t>Ma </a:t>
            </a:r>
            <a:r>
              <a:rPr lang="fr-CH" sz="2400" i="1" dirty="0" smtClean="0">
                <a:solidFill>
                  <a:srgbClr val="FF0000"/>
                </a:solidFill>
              </a:rPr>
              <a:t>voiture</a:t>
            </a:r>
            <a:r>
              <a:rPr lang="fr-CH" sz="2400" i="1" dirty="0" smtClean="0"/>
              <a:t> est en panne, peux-tu me prêter ta </a:t>
            </a:r>
            <a:r>
              <a:rPr lang="fr-CH" sz="2400" i="1" dirty="0" smtClean="0">
                <a:solidFill>
                  <a:srgbClr val="FF0000"/>
                </a:solidFill>
              </a:rPr>
              <a:t>voiture</a:t>
            </a:r>
            <a:r>
              <a:rPr lang="fr-CH" sz="2400" i="1" dirty="0" smtClean="0"/>
              <a:t>?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H" sz="2400" i="1" dirty="0" smtClean="0"/>
              <a:t>                 Ma </a:t>
            </a:r>
            <a:r>
              <a:rPr lang="fr-CH" sz="2400" i="1" dirty="0" smtClean="0">
                <a:solidFill>
                  <a:srgbClr val="FF0000"/>
                </a:solidFill>
              </a:rPr>
              <a:t>voiture</a:t>
            </a:r>
            <a:r>
              <a:rPr lang="fr-CH" sz="2400" i="1" dirty="0" smtClean="0"/>
              <a:t> est en panne, peux-tu me prêter </a:t>
            </a:r>
            <a:r>
              <a:rPr lang="fr-CH" sz="2400" b="1" i="1" dirty="0" smtClean="0">
                <a:solidFill>
                  <a:srgbClr val="FF0000"/>
                </a:solidFill>
              </a:rPr>
              <a:t>la tienne</a:t>
            </a:r>
            <a:r>
              <a:rPr lang="fr-CH" sz="2400" i="1" dirty="0" smtClean="0"/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CH" sz="24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H" sz="2400" i="1" dirty="0" smtClean="0">
                <a:solidFill>
                  <a:schemeClr val="tx2"/>
                </a:solidFill>
              </a:rPr>
              <a:t>             ___________________________________________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CH" sz="24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H" sz="2400" i="1" dirty="0" smtClean="0"/>
              <a:t>J’écris souvent </a:t>
            </a:r>
            <a:r>
              <a:rPr lang="fr-CH" sz="2400" i="1" dirty="0" smtClean="0">
                <a:solidFill>
                  <a:srgbClr val="FF0000"/>
                </a:solidFill>
              </a:rPr>
              <a:t>à mes parents</a:t>
            </a:r>
            <a:r>
              <a:rPr lang="fr-CH" sz="2400" i="1" dirty="0" smtClean="0"/>
              <a:t>, et vous, vous écrivez </a:t>
            </a:r>
            <a:r>
              <a:rPr lang="fr-CH" sz="2400" i="1" dirty="0" smtClean="0">
                <a:solidFill>
                  <a:srgbClr val="FF0000"/>
                </a:solidFill>
              </a:rPr>
              <a:t>à vos parents</a:t>
            </a:r>
            <a:r>
              <a:rPr lang="fr-CH" sz="2400" i="1" dirty="0" smtClean="0"/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H" sz="2400" i="1" dirty="0" smtClean="0"/>
              <a:t>                                                                         </a:t>
            </a:r>
            <a:r>
              <a:rPr lang="fr-CH" sz="2000" i="1" dirty="0" smtClean="0"/>
              <a:t>( les parents =  </a:t>
            </a:r>
            <a:r>
              <a:rPr lang="fr-CH" sz="2000" i="1" dirty="0" smtClean="0">
                <a:solidFill>
                  <a:srgbClr val="FF0000"/>
                </a:solidFill>
              </a:rPr>
              <a:t>les vôtres</a:t>
            </a:r>
            <a:r>
              <a:rPr lang="fr-CH" sz="2000" i="1" dirty="0" smtClean="0"/>
              <a:t>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fr-CH" sz="2400" i="1" dirty="0" smtClean="0"/>
              <a:t>J’écris souvent </a:t>
            </a:r>
            <a:r>
              <a:rPr lang="fr-CH" sz="2400" i="1" dirty="0" smtClean="0">
                <a:solidFill>
                  <a:srgbClr val="FF0000"/>
                </a:solidFill>
              </a:rPr>
              <a:t>à mes parents</a:t>
            </a:r>
            <a:r>
              <a:rPr lang="fr-CH" sz="2400" i="1" dirty="0" smtClean="0"/>
              <a:t>, et vous, écrivez-vous </a:t>
            </a:r>
            <a:r>
              <a:rPr lang="fr-CH" sz="2400" i="1" dirty="0" smtClean="0">
                <a:solidFill>
                  <a:srgbClr val="FF0000"/>
                </a:solidFill>
              </a:rPr>
              <a:t> </a:t>
            </a:r>
            <a:r>
              <a:rPr lang="fr-CH" sz="2400" b="1" i="1" dirty="0" smtClean="0">
                <a:solidFill>
                  <a:srgbClr val="FF0000"/>
                </a:solidFill>
              </a:rPr>
              <a:t>aux vôtres</a:t>
            </a:r>
            <a:r>
              <a:rPr lang="fr-CH" sz="2400" i="1" dirty="0" smtClean="0"/>
              <a:t>?</a:t>
            </a:r>
            <a:r>
              <a:rPr lang="ru-RU" sz="2400" i="1" dirty="0" smtClean="0"/>
              <a:t> </a:t>
            </a:r>
            <a:endParaRPr lang="fr-CH" sz="2400" i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CH" dirty="0" smtClean="0"/>
              <a:t>                                                                        </a:t>
            </a:r>
            <a:r>
              <a:rPr lang="fr-CH" sz="2000" dirty="0" smtClean="0"/>
              <a:t>(à + les = aux)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000" dirty="0" smtClean="0"/>
              <a:t>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000" dirty="0" smtClean="0"/>
              <a:t>           </a:t>
            </a:r>
            <a:r>
              <a:rPr lang="fr-CH" sz="2000" b="1" dirty="0" smtClean="0">
                <a:solidFill>
                  <a:schemeClr val="tx2"/>
                </a:solidFill>
              </a:rPr>
              <a:t>____________________________________________________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400" i="1" dirty="0" smtClean="0"/>
              <a:t>Je parle souvent </a:t>
            </a:r>
            <a:r>
              <a:rPr lang="fr-CH" sz="2400" i="1" dirty="0" smtClean="0">
                <a:solidFill>
                  <a:srgbClr val="FF0000"/>
                </a:solidFill>
              </a:rPr>
              <a:t>de mon fils</a:t>
            </a:r>
            <a:r>
              <a:rPr lang="fr-CH" sz="2400" i="1" dirty="0" smtClean="0"/>
              <a:t>. Et toi, parles-tu souvent </a:t>
            </a:r>
            <a:r>
              <a:rPr lang="fr-CH" sz="2400" b="1" dirty="0" smtClean="0">
                <a:solidFill>
                  <a:srgbClr val="FF0000"/>
                </a:solidFill>
              </a:rPr>
              <a:t>du tien</a:t>
            </a:r>
            <a:r>
              <a:rPr lang="fr-CH" sz="2400" i="1" dirty="0" smtClean="0"/>
              <a:t>?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400" i="1" dirty="0" smtClean="0"/>
              <a:t>                                                                                          </a:t>
            </a:r>
            <a:r>
              <a:rPr lang="fr-CH" sz="2000" i="1" dirty="0" smtClean="0"/>
              <a:t>(de + le = du)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0" y="-3"/>
          <a:ext cx="9144000" cy="68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/>
                <a:gridCol w="1512168"/>
                <a:gridCol w="1512168"/>
                <a:gridCol w="1379984"/>
                <a:gridCol w="1524000"/>
                <a:gridCol w="1524000"/>
              </a:tblGrid>
              <a:tr h="85324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baseline="0" dirty="0" smtClean="0"/>
                        <a:t> </a:t>
                      </a:r>
                      <a:r>
                        <a:rPr lang="fr-CH" baseline="0" dirty="0" smtClean="0"/>
                        <a:t>           </a:t>
                      </a:r>
                    </a:p>
                    <a:p>
                      <a:r>
                        <a:rPr lang="fr-CH" baseline="0" dirty="0" smtClean="0"/>
                        <a:t>              Singulier </a:t>
                      </a:r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CH" dirty="0" smtClean="0"/>
                    </a:p>
                    <a:p>
                      <a:pPr algn="ctr"/>
                      <a:r>
                        <a:rPr lang="fr-CH" dirty="0" smtClean="0"/>
                        <a:t>Pluriel</a:t>
                      </a:r>
                      <a:r>
                        <a:rPr lang="fr-CH" baseline="0" dirty="0" smtClean="0"/>
                        <a:t> </a:t>
                      </a:r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85324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aseline="0" dirty="0" smtClean="0"/>
                        <a:t> masculin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aseline="0" dirty="0" smtClean="0"/>
                        <a:t> féminin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aseline="0" dirty="0" smtClean="0"/>
                        <a:t> masculin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aseline="0" dirty="0" smtClean="0"/>
                        <a:t>     m / f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aseline="0" dirty="0" smtClean="0"/>
                        <a:t> féminin</a:t>
                      </a:r>
                      <a:endParaRPr lang="fr-CH" dirty="0"/>
                    </a:p>
                  </a:txBody>
                  <a:tcPr/>
                </a:tc>
              </a:tr>
              <a:tr h="885296">
                <a:tc>
                  <a:txBody>
                    <a:bodyPr/>
                    <a:lstStyle/>
                    <a:p>
                      <a:r>
                        <a:rPr lang="fr-CH" sz="2400" i="1" dirty="0" smtClean="0"/>
                        <a:t>      Je</a:t>
                      </a:r>
                      <a:endParaRPr lang="fr-CH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 mien</a:t>
                      </a:r>
                      <a:r>
                        <a:rPr lang="fr-CH" sz="2000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la mienne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miens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miennes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53244">
                <a:tc>
                  <a:txBody>
                    <a:bodyPr/>
                    <a:lstStyle/>
                    <a:p>
                      <a:r>
                        <a:rPr lang="fr-CH" sz="2400" i="1" dirty="0" smtClean="0"/>
                        <a:t>     Tu</a:t>
                      </a:r>
                      <a:endParaRPr lang="fr-CH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 tien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la tienne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tiens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i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tiennes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53244">
                <a:tc>
                  <a:txBody>
                    <a:bodyPr/>
                    <a:lstStyle/>
                    <a:p>
                      <a:r>
                        <a:rPr lang="fr-CH" sz="2400" i="1" dirty="0" smtClean="0"/>
                        <a:t>   Il / elle</a:t>
                      </a:r>
                      <a:endParaRPr lang="fr-CH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 sien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la sienne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siens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i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siennes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53244">
                <a:tc>
                  <a:txBody>
                    <a:bodyPr/>
                    <a:lstStyle/>
                    <a:p>
                      <a:r>
                        <a:rPr lang="fr-CH" sz="2400" i="1" dirty="0" smtClean="0"/>
                        <a:t>   Nous</a:t>
                      </a:r>
                      <a:endParaRPr lang="fr-CH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 nôtre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la nôtre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nôtres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853244">
                <a:tc>
                  <a:txBody>
                    <a:bodyPr/>
                    <a:lstStyle/>
                    <a:p>
                      <a:r>
                        <a:rPr lang="fr-CH" sz="2400" i="1" dirty="0" smtClean="0"/>
                        <a:t>   Vous</a:t>
                      </a:r>
                      <a:endParaRPr lang="fr-CH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 vôtre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la vôtre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 les vôtres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853244">
                <a:tc>
                  <a:txBody>
                    <a:bodyPr/>
                    <a:lstStyle/>
                    <a:p>
                      <a:r>
                        <a:rPr lang="fr-CH" sz="2400" i="1" smtClean="0"/>
                        <a:t>  Ils / elles</a:t>
                      </a:r>
                      <a:endParaRPr lang="fr-CH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 leur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la leur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leurs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</TotalTime>
  <Words>215</Words>
  <Application>Microsoft Office PowerPoint</Application>
  <PresentationFormat>Affichage à l'écran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Capitaux</vt:lpstr>
      <vt:lpstr>Les pronoms possessifs</vt:lpstr>
      <vt:lpstr>Lisez le texte et expliquer la signification du mot en gras.</vt:lpstr>
      <vt:lpstr>Observez les exemples. 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possessifs</dc:title>
  <dc:creator>Savioz Olga</dc:creator>
  <cp:lastModifiedBy>Olga Savioz</cp:lastModifiedBy>
  <cp:revision>11</cp:revision>
  <dcterms:created xsi:type="dcterms:W3CDTF">2015-10-11T11:12:14Z</dcterms:created>
  <dcterms:modified xsi:type="dcterms:W3CDTF">2016-10-16T10:26:08Z</dcterms:modified>
</cp:coreProperties>
</file>